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6858000" cx="12192000"/>
  <p:notesSz cx="6858000" cy="9144000"/>
  <p:embeddedFontLst>
    <p:embeddedFont>
      <p:font typeface="Barlow Semi Condensed Medium"/>
      <p:regular r:id="rId30"/>
      <p:bold r:id="rId31"/>
      <p:italic r:id="rId32"/>
      <p:boldItalic r:id="rId33"/>
    </p:embeddedFont>
    <p:embeddedFont>
      <p:font typeface="Barlow Semi Condensed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38" roundtripDataSignature="AMtx7mj8f5oqPBqghZuwzTHfAsdgD4OW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arlowSemiCondensedMedium-bold.fntdata"/><Relationship Id="rId30" Type="http://schemas.openxmlformats.org/officeDocument/2006/relationships/font" Target="fonts/BarlowSemiCondensedMedium-regular.fntdata"/><Relationship Id="rId11" Type="http://schemas.openxmlformats.org/officeDocument/2006/relationships/slide" Target="slides/slide7.xml"/><Relationship Id="rId33" Type="http://schemas.openxmlformats.org/officeDocument/2006/relationships/font" Target="fonts/BarlowSemiCondensedMedium-boldItalic.fntdata"/><Relationship Id="rId10" Type="http://schemas.openxmlformats.org/officeDocument/2006/relationships/slide" Target="slides/slide6.xml"/><Relationship Id="rId32" Type="http://schemas.openxmlformats.org/officeDocument/2006/relationships/font" Target="fonts/BarlowSemiCondensedMedium-italic.fntdata"/><Relationship Id="rId13" Type="http://schemas.openxmlformats.org/officeDocument/2006/relationships/slide" Target="slides/slide9.xml"/><Relationship Id="rId35" Type="http://schemas.openxmlformats.org/officeDocument/2006/relationships/font" Target="fonts/BarlowSemiCondensed-bold.fntdata"/><Relationship Id="rId12" Type="http://schemas.openxmlformats.org/officeDocument/2006/relationships/slide" Target="slides/slide8.xml"/><Relationship Id="rId34" Type="http://schemas.openxmlformats.org/officeDocument/2006/relationships/font" Target="fonts/BarlowSemiCondensed-regular.fntdata"/><Relationship Id="rId15" Type="http://schemas.openxmlformats.org/officeDocument/2006/relationships/slide" Target="slides/slide11.xml"/><Relationship Id="rId37" Type="http://schemas.openxmlformats.org/officeDocument/2006/relationships/font" Target="fonts/BarlowSemiCondensed-boldItalic.fntdata"/><Relationship Id="rId14" Type="http://schemas.openxmlformats.org/officeDocument/2006/relationships/slide" Target="slides/slide10.xml"/><Relationship Id="rId36" Type="http://schemas.openxmlformats.org/officeDocument/2006/relationships/font" Target="fonts/BarlowSemiCondensed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customschemas.google.com/relationships/presentationmetadata" Target="meta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c0b630a221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1c0b630a221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c0b630a221_0_19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1c0b630a221_0_19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c0b630a221_0_1919"/>
          <p:cNvSpPr txBox="1"/>
          <p:nvPr>
            <p:ph type="title"/>
          </p:nvPr>
        </p:nvSpPr>
        <p:spPr>
          <a:xfrm>
            <a:off x="7876032" y="475488"/>
            <a:ext cx="34869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2" name="Google Shape;82;g1c0b630a221_0_1919"/>
          <p:cNvSpPr txBox="1"/>
          <p:nvPr>
            <p:ph idx="1" type="subTitle"/>
          </p:nvPr>
        </p:nvSpPr>
        <p:spPr>
          <a:xfrm>
            <a:off x="2218944" y="573024"/>
            <a:ext cx="3486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" name="Google Shape;83;g1c0b630a221_0_1919"/>
          <p:cNvSpPr txBox="1"/>
          <p:nvPr>
            <p:ph idx="2" type="subTitle"/>
          </p:nvPr>
        </p:nvSpPr>
        <p:spPr>
          <a:xfrm>
            <a:off x="2218944" y="950976"/>
            <a:ext cx="34869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4" name="Google Shape;84;g1c0b630a221_0_1919"/>
          <p:cNvSpPr txBox="1"/>
          <p:nvPr>
            <p:ph idx="3" type="subTitle"/>
          </p:nvPr>
        </p:nvSpPr>
        <p:spPr>
          <a:xfrm>
            <a:off x="2218944" y="2011680"/>
            <a:ext cx="3486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5" name="Google Shape;85;g1c0b630a221_0_1919"/>
          <p:cNvSpPr txBox="1"/>
          <p:nvPr>
            <p:ph idx="4" type="subTitle"/>
          </p:nvPr>
        </p:nvSpPr>
        <p:spPr>
          <a:xfrm>
            <a:off x="2218944" y="2389632"/>
            <a:ext cx="34869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6" name="Google Shape;86;g1c0b630a221_0_1919"/>
          <p:cNvSpPr txBox="1"/>
          <p:nvPr>
            <p:ph idx="5" type="subTitle"/>
          </p:nvPr>
        </p:nvSpPr>
        <p:spPr>
          <a:xfrm>
            <a:off x="2218944" y="3450336"/>
            <a:ext cx="3486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7" name="Google Shape;87;g1c0b630a221_0_1919"/>
          <p:cNvSpPr txBox="1"/>
          <p:nvPr>
            <p:ph idx="6" type="subTitle"/>
          </p:nvPr>
        </p:nvSpPr>
        <p:spPr>
          <a:xfrm>
            <a:off x="2218944" y="3828288"/>
            <a:ext cx="34869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8" name="Google Shape;88;g1c0b630a221_0_1919"/>
          <p:cNvSpPr txBox="1"/>
          <p:nvPr>
            <p:ph idx="7" type="subTitle"/>
          </p:nvPr>
        </p:nvSpPr>
        <p:spPr>
          <a:xfrm>
            <a:off x="2218944" y="4888992"/>
            <a:ext cx="3486900" cy="5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9" name="Google Shape;89;g1c0b630a221_0_1919"/>
          <p:cNvSpPr txBox="1"/>
          <p:nvPr>
            <p:ph idx="8" type="subTitle"/>
          </p:nvPr>
        </p:nvSpPr>
        <p:spPr>
          <a:xfrm>
            <a:off x="2218944" y="5266944"/>
            <a:ext cx="34869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0" name="Google Shape;90;g1c0b630a221_0_1919"/>
          <p:cNvSpPr txBox="1"/>
          <p:nvPr>
            <p:ph idx="9" type="title"/>
          </p:nvPr>
        </p:nvSpPr>
        <p:spPr>
          <a:xfrm>
            <a:off x="1085088" y="963168"/>
            <a:ext cx="609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g1c0b630a221_0_1919"/>
          <p:cNvSpPr txBox="1"/>
          <p:nvPr>
            <p:ph idx="13" type="title"/>
          </p:nvPr>
        </p:nvSpPr>
        <p:spPr>
          <a:xfrm>
            <a:off x="1085088" y="2401824"/>
            <a:ext cx="609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2" name="Google Shape;92;g1c0b630a221_0_1919"/>
          <p:cNvSpPr txBox="1"/>
          <p:nvPr>
            <p:ph idx="14" type="title"/>
          </p:nvPr>
        </p:nvSpPr>
        <p:spPr>
          <a:xfrm>
            <a:off x="1085088" y="3840480"/>
            <a:ext cx="609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g1c0b630a221_0_1919"/>
          <p:cNvSpPr txBox="1"/>
          <p:nvPr>
            <p:ph idx="15" type="title"/>
          </p:nvPr>
        </p:nvSpPr>
        <p:spPr>
          <a:xfrm>
            <a:off x="1085088" y="5279136"/>
            <a:ext cx="6096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27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ransition spd="slow">
    <p:randomBar dir="vert"/>
  </p:transition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randomBar dir="vert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jp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codingdojo.com/blog/top-7-programming-languages" TargetMode="External"/><Relationship Id="rId4" Type="http://schemas.openxmlformats.org/officeDocument/2006/relationships/hyperlink" Target="https://towardsdatascience.com/top-10-in-demand-programming-languages-to-learn-in-2020-4462eb7d8d3e" TargetMode="External"/><Relationship Id="rId5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g1c0b630a221_0_15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1c0b630a221_0_155"/>
          <p:cNvSpPr txBox="1"/>
          <p:nvPr/>
        </p:nvSpPr>
        <p:spPr>
          <a:xfrm>
            <a:off x="3803803" y="3861967"/>
            <a:ext cx="4584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33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Introduction to Programming</a:t>
            </a:r>
            <a:endParaRPr b="0" i="0" sz="20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00" name="Google Shape;100;g1c0b630a221_0_155"/>
          <p:cNvPicPr preferRelativeResize="0"/>
          <p:nvPr/>
        </p:nvPicPr>
        <p:blipFill rotWithShape="1">
          <a:blip r:embed="rId5">
            <a:alphaModFix/>
          </a:blip>
          <a:srcRect b="15156" l="0" r="0" t="19286"/>
          <a:stretch/>
        </p:blipFill>
        <p:spPr>
          <a:xfrm>
            <a:off x="2251733" y="2125733"/>
            <a:ext cx="7398333" cy="16175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0"/>
          <p:cNvPicPr preferRelativeResize="0"/>
          <p:nvPr/>
        </p:nvPicPr>
        <p:blipFill rotWithShape="1">
          <a:blip r:embed="rId3">
            <a:alphaModFix/>
          </a:blip>
          <a:srcRect b="0" l="0" r="0" t="11578"/>
          <a:stretch/>
        </p:blipFill>
        <p:spPr>
          <a:xfrm>
            <a:off x="2773599" y="2114031"/>
            <a:ext cx="6730093" cy="419938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0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0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IPO MODEL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71" name="Google Shape;171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idx="1" type="body"/>
          </p:nvPr>
        </p:nvSpPr>
        <p:spPr>
          <a:xfrm>
            <a:off x="1322614" y="2052116"/>
            <a:ext cx="9247525" cy="39978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Math: A symbol (usually a letter) that represents any number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Programming: a letter or word that serve as a temporary storage that represents any value.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77" name="Google Shape;177;p11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VARIABLES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79" name="Google Shape;17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"/>
          <p:cNvSpPr txBox="1"/>
          <p:nvPr>
            <p:ph idx="1" type="body"/>
          </p:nvPr>
        </p:nvSpPr>
        <p:spPr>
          <a:xfrm>
            <a:off x="361750" y="949725"/>
            <a:ext cx="12192000" cy="51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Create a program that will display the sum of 2 numbers inputted by the user.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Algorithm: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AutoNum type="arabicPeriod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Declare 3 variables, 2 for the ADDENDS and 1 for the SUM.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AutoNum type="arabicPeriod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the user Input the Addends.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AutoNum type="arabicPeriod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Perform the ADDITION between the ADDENDS and assign it to the SUM.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4572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AutoNum type="arabicPeriod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Display the SUM.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5" name="Google Shape;185;p12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2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PROBLEM 1 (Algorithm)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7" name="Google Shape;18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3"/>
          <p:cNvSpPr txBox="1"/>
          <p:nvPr>
            <p:ph idx="1" type="body"/>
          </p:nvPr>
        </p:nvSpPr>
        <p:spPr>
          <a:xfrm>
            <a:off x="527550" y="1371600"/>
            <a:ext cx="11229000" cy="46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40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i="0"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 is a step-by-step written outline of your code that you can gradually transcribe into programming language.</a:t>
            </a:r>
            <a:endParaRPr sz="3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540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It is also called false called because it tends to look like a programming language but can still be understood by a person that has little understanding in programming.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3" name="Google Shape;193;p13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3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PSEUDOCODE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5" name="Google Shape;19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4"/>
          <p:cNvSpPr txBox="1"/>
          <p:nvPr>
            <p:ph idx="1" type="body"/>
          </p:nvPr>
        </p:nvSpPr>
        <p:spPr>
          <a:xfrm>
            <a:off x="406950" y="1175650"/>
            <a:ext cx="11334600" cy="48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Create a program that will display the sum of 2 numbers inputted by the user.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numOne = 0, numTwo = 0 and sum = 0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Input numOne and numTwo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sum = numOne + numTwo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Output sum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1" name="Google Shape;201;p14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4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PROBLEM 1 (PSEUDOCODE)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03" name="Google Shape;20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5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7305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Barlow Semi Condensed"/>
              <a:buChar char="•"/>
            </a:pPr>
            <a:r>
              <a:rPr lang="en-US" sz="3100">
                <a:latin typeface="Barlow Semi Condensed"/>
                <a:ea typeface="Barlow Semi Condensed"/>
                <a:cs typeface="Barlow Semi Condensed"/>
                <a:sym typeface="Barlow Semi Condensed"/>
              </a:rPr>
              <a:t>Create a program that will display the average of 2 numbers inputted by the user.</a:t>
            </a:r>
            <a:endParaRPr sz="35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3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762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 sz="31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9" name="Google Shape;209;p15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5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Try this!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11" name="Google Shape;2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3600"/>
              <a:t>Create a program that will display the average of 2 numbers inputted by the user.</a:t>
            </a:r>
            <a:br>
              <a:rPr lang="en-US" sz="3600"/>
            </a:br>
            <a:endParaRPr/>
          </a:p>
        </p:txBody>
      </p:sp>
      <p:sp>
        <p:nvSpPr>
          <p:cNvPr id="217" name="Google Shape;217;p16"/>
          <p:cNvSpPr txBox="1"/>
          <p:nvPr>
            <p:ph idx="1" type="body"/>
          </p:nvPr>
        </p:nvSpPr>
        <p:spPr>
          <a:xfrm>
            <a:off x="862125" y="2654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Pseudocode 1: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Let numOne = 0, numTwo =0 , sum =0 and ave =0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Input numOne and numTwo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Sum = numOne + numTwo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Ave = sum /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Output - ave</a:t>
            </a:r>
            <a:endParaRPr/>
          </a:p>
        </p:txBody>
      </p:sp>
      <p:sp>
        <p:nvSpPr>
          <p:cNvPr id="218" name="Google Shape;218;p16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Pseudocode 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20" name="Google Shape;22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t/>
            </a:r>
            <a:endParaRPr sz="360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lang="en-US" sz="3600"/>
              <a:t>Create a program that will display the average of 2 numbers inputted by the user.</a:t>
            </a:r>
            <a:br>
              <a:rPr lang="en-US" sz="3600"/>
            </a:br>
            <a:endParaRPr/>
          </a:p>
        </p:txBody>
      </p:sp>
      <p:sp>
        <p:nvSpPr>
          <p:cNvPr id="226" name="Google Shape;226;p17"/>
          <p:cNvSpPr txBox="1"/>
          <p:nvPr>
            <p:ph idx="1" type="body"/>
          </p:nvPr>
        </p:nvSpPr>
        <p:spPr>
          <a:xfrm>
            <a:off x="862125" y="22024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Pseudocode 2: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Let numOne = 0, numTwo =0 , sum =0 and ave =0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Input numOne and numTwo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Ave = (numOne + numTwo) / 2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Output - ave</a:t>
            </a:r>
            <a:endParaRPr/>
          </a:p>
        </p:txBody>
      </p:sp>
      <p:sp>
        <p:nvSpPr>
          <p:cNvPr id="227" name="Google Shape;227;p17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7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Pseudocode 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29" name="Google Shape;22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asics of Algorithm and Pseudocode and the differences between them. -  YouTube" id="234" name="Google Shape;234;p18"/>
          <p:cNvPicPr preferRelativeResize="0"/>
          <p:nvPr/>
        </p:nvPicPr>
        <p:blipFill rotWithShape="1">
          <a:blip r:embed="rId3">
            <a:alphaModFix/>
          </a:blip>
          <a:srcRect b="14214" l="0" r="0" t="27490"/>
          <a:stretch/>
        </p:blipFill>
        <p:spPr>
          <a:xfrm>
            <a:off x="603142" y="909322"/>
            <a:ext cx="10985718" cy="435411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8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Pseudocode 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7" name="Google Shape;23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Char char="•"/>
            </a:pPr>
            <a:r>
              <a:rPr lang="en-US" sz="3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A method that allows a programmer to represent algorithm in a Diagram or an illustration.</a:t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Char char="•"/>
            </a:pPr>
            <a:r>
              <a:rPr lang="en-US" sz="3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It represents the sequence of algorithm by using standard graphic symbols that will represent the INPUT, PROCESS and the OUTPUT.</a:t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43" name="Google Shape;243;p19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FLOWCHART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45" name="Google Shape;24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hat is Programming ? - Saeed Developer" id="105" name="Google Shape;10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48525" y="0"/>
            <a:ext cx="12240524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648125" y="1173575"/>
            <a:ext cx="10445400" cy="18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41934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These are the commonly used symbols to create a diagram that represents an algorithm that a computer program follows.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51" name="Google Shape;251;p20"/>
          <p:cNvSpPr/>
          <p:nvPr/>
        </p:nvSpPr>
        <p:spPr>
          <a:xfrm>
            <a:off x="1393795" y="3568823"/>
            <a:ext cx="1411552" cy="107723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START 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/>
          </a:p>
        </p:txBody>
      </p:sp>
      <p:sp>
        <p:nvSpPr>
          <p:cNvPr id="252" name="Google Shape;252;p20"/>
          <p:cNvSpPr/>
          <p:nvPr/>
        </p:nvSpPr>
        <p:spPr>
          <a:xfrm>
            <a:off x="3058361" y="3630966"/>
            <a:ext cx="1677880" cy="1015085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1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PREPARATION</a:t>
            </a:r>
            <a:endParaRPr/>
          </a:p>
        </p:txBody>
      </p:sp>
      <p:sp>
        <p:nvSpPr>
          <p:cNvPr id="253" name="Google Shape;253;p20"/>
          <p:cNvSpPr/>
          <p:nvPr/>
        </p:nvSpPr>
        <p:spPr>
          <a:xfrm>
            <a:off x="5046258" y="3630966"/>
            <a:ext cx="1425563" cy="10018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/>
          </a:p>
        </p:txBody>
      </p:sp>
      <p:sp>
        <p:nvSpPr>
          <p:cNvPr id="254" name="Google Shape;254;p20"/>
          <p:cNvSpPr/>
          <p:nvPr/>
        </p:nvSpPr>
        <p:spPr>
          <a:xfrm>
            <a:off x="6786979" y="3670195"/>
            <a:ext cx="1509205" cy="936625"/>
          </a:xfrm>
          <a:prstGeom prst="parallelogram">
            <a:avLst>
              <a:gd fmla="val 25000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OUTPUT</a:t>
            </a:r>
            <a:endParaRPr/>
          </a:p>
        </p:txBody>
      </p:sp>
      <p:sp>
        <p:nvSpPr>
          <p:cNvPr id="255" name="Google Shape;255;p20"/>
          <p:cNvSpPr/>
          <p:nvPr/>
        </p:nvSpPr>
        <p:spPr>
          <a:xfrm>
            <a:off x="8478175" y="3593252"/>
            <a:ext cx="2091964" cy="1077229"/>
          </a:xfrm>
          <a:prstGeom prst="flowChartDecision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DECISION</a:t>
            </a:r>
            <a:endParaRPr/>
          </a:p>
        </p:txBody>
      </p:sp>
      <p:sp>
        <p:nvSpPr>
          <p:cNvPr id="256" name="Google Shape;256;p20"/>
          <p:cNvSpPr/>
          <p:nvPr/>
        </p:nvSpPr>
        <p:spPr>
          <a:xfrm>
            <a:off x="1635341" y="4854371"/>
            <a:ext cx="928460" cy="369332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Ellipse</a:t>
            </a:r>
            <a:endParaRPr/>
          </a:p>
        </p:txBody>
      </p:sp>
      <p:sp>
        <p:nvSpPr>
          <p:cNvPr id="257" name="Google Shape;257;p20"/>
          <p:cNvSpPr/>
          <p:nvPr/>
        </p:nvSpPr>
        <p:spPr>
          <a:xfrm>
            <a:off x="3262351" y="4822989"/>
            <a:ext cx="1269899" cy="400110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Hexagon</a:t>
            </a:r>
            <a:endParaRPr/>
          </a:p>
        </p:txBody>
      </p:sp>
      <p:sp>
        <p:nvSpPr>
          <p:cNvPr id="258" name="Google Shape;258;p20"/>
          <p:cNvSpPr/>
          <p:nvPr/>
        </p:nvSpPr>
        <p:spPr>
          <a:xfrm>
            <a:off x="5046258" y="4801251"/>
            <a:ext cx="1410964" cy="400110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Rectangle</a:t>
            </a:r>
            <a:endParaRPr/>
          </a:p>
        </p:txBody>
      </p:sp>
      <p:sp>
        <p:nvSpPr>
          <p:cNvPr id="259" name="Google Shape;259;p20"/>
          <p:cNvSpPr/>
          <p:nvPr/>
        </p:nvSpPr>
        <p:spPr>
          <a:xfrm>
            <a:off x="6871136" y="4807714"/>
            <a:ext cx="1710725" cy="369332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Parallelogram</a:t>
            </a:r>
            <a:endParaRPr/>
          </a:p>
        </p:txBody>
      </p:sp>
      <p:sp>
        <p:nvSpPr>
          <p:cNvPr id="260" name="Google Shape;260;p20"/>
          <p:cNvSpPr/>
          <p:nvPr/>
        </p:nvSpPr>
        <p:spPr>
          <a:xfrm>
            <a:off x="9148275" y="4797268"/>
            <a:ext cx="1172116" cy="369332"/>
          </a:xfrm>
          <a:prstGeom prst="rect">
            <a:avLst/>
          </a:prstGeom>
          <a:gradFill>
            <a:gsLst>
              <a:gs pos="0">
                <a:srgbClr val="AFAFAF"/>
              </a:gs>
              <a:gs pos="50000">
                <a:schemeClr val="accent3"/>
              </a:gs>
              <a:gs pos="100000">
                <a:srgbClr val="919191"/>
              </a:gs>
            </a:gsLst>
            <a:lin ang="5400000" scaled="0"/>
          </a:gradFill>
          <a:ln>
            <a:noFill/>
          </a:ln>
          <a:effectLst>
            <a:outerShdw blurRad="57150" rotWithShape="0" algn="ctr" dir="5400000" dist="19050">
              <a:srgbClr val="000000">
                <a:alpha val="62745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Diamond</a:t>
            </a:r>
            <a:endParaRPr/>
          </a:p>
        </p:txBody>
      </p:sp>
      <p:sp>
        <p:nvSpPr>
          <p:cNvPr id="261" name="Google Shape;261;p20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20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FLOWCHART BASIC SYMBOLS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63" name="Google Shape;263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low chart symbol meanings | Flow chart, Flow chart template, Business flow  chart" id="268" name="Google Shape;268;p21"/>
          <p:cNvPicPr preferRelativeResize="0"/>
          <p:nvPr/>
        </p:nvPicPr>
        <p:blipFill rotWithShape="1">
          <a:blip r:embed="rId3">
            <a:alphaModFix/>
          </a:blip>
          <a:srcRect b="0" l="4266" r="49629" t="9628"/>
          <a:stretch/>
        </p:blipFill>
        <p:spPr>
          <a:xfrm>
            <a:off x="4483222" y="559481"/>
            <a:ext cx="3086471" cy="6049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/>
          <p:nvPr>
            <p:ph idx="1" type="body"/>
          </p:nvPr>
        </p:nvSpPr>
        <p:spPr>
          <a:xfrm>
            <a:off x="172176" y="994939"/>
            <a:ext cx="10398000" cy="5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Create a program that will display the sum of 2 numbers inputted by the user.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Let numOne = 0, numTwo = 0 and sum = 0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Input numOne and numTwo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sum = numOne + numTwo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Output sum</a:t>
            </a:r>
            <a:endParaRPr/>
          </a:p>
        </p:txBody>
      </p:sp>
      <p:sp>
        <p:nvSpPr>
          <p:cNvPr id="274" name="Google Shape;274;p22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2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Create a flowchart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6" name="Google Shape;276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/>
          <p:nvPr/>
        </p:nvSpPr>
        <p:spPr>
          <a:xfrm>
            <a:off x="5217241" y="191864"/>
            <a:ext cx="1327910" cy="885216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START </a:t>
            </a:r>
            <a:endParaRPr/>
          </a:p>
        </p:txBody>
      </p:sp>
      <p:sp>
        <p:nvSpPr>
          <p:cNvPr id="282" name="Google Shape;282;p23"/>
          <p:cNvSpPr/>
          <p:nvPr/>
        </p:nvSpPr>
        <p:spPr>
          <a:xfrm>
            <a:off x="5078698" y="1281203"/>
            <a:ext cx="1677880" cy="1015085"/>
          </a:xfrm>
          <a:prstGeom prst="hexagon">
            <a:avLst>
              <a:gd fmla="val 25000" name="adj"/>
              <a:gd fmla="val 115470" name="vf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numOne = 0;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numTwo = 0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Sum = 0</a:t>
            </a:r>
            <a:endParaRPr/>
          </a:p>
        </p:txBody>
      </p:sp>
      <p:sp>
        <p:nvSpPr>
          <p:cNvPr id="283" name="Google Shape;283;p23"/>
          <p:cNvSpPr/>
          <p:nvPr/>
        </p:nvSpPr>
        <p:spPr>
          <a:xfrm>
            <a:off x="5170388" y="3720293"/>
            <a:ext cx="1425563" cy="10018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sum = numOne + numTwo</a:t>
            </a:r>
            <a:endParaRPr b="1" sz="18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23"/>
          <p:cNvSpPr/>
          <p:nvPr/>
        </p:nvSpPr>
        <p:spPr>
          <a:xfrm>
            <a:off x="5170388" y="2546431"/>
            <a:ext cx="1509205" cy="936625"/>
          </a:xfrm>
          <a:prstGeom prst="parallelogram">
            <a:avLst>
              <a:gd fmla="val 25000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INPUT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numOne</a:t>
            </a:r>
            <a:endParaRPr b="1" sz="16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numTwo</a:t>
            </a:r>
            <a:endParaRPr b="1" sz="16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3"/>
          <p:cNvSpPr/>
          <p:nvPr/>
        </p:nvSpPr>
        <p:spPr>
          <a:xfrm>
            <a:off x="5086746" y="4944851"/>
            <a:ext cx="1509205" cy="936625"/>
          </a:xfrm>
          <a:prstGeom prst="parallelogram">
            <a:avLst>
              <a:gd fmla="val 25000" name="adj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OUTPUT sum</a:t>
            </a:r>
            <a:endParaRPr/>
          </a:p>
        </p:txBody>
      </p:sp>
      <p:sp>
        <p:nvSpPr>
          <p:cNvPr id="286" name="Google Shape;286;p23"/>
          <p:cNvSpPr/>
          <p:nvPr/>
        </p:nvSpPr>
        <p:spPr>
          <a:xfrm>
            <a:off x="5268041" y="6061556"/>
            <a:ext cx="1149692" cy="779510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/>
          </a:p>
        </p:txBody>
      </p:sp>
      <p:cxnSp>
        <p:nvCxnSpPr>
          <p:cNvPr id="287" name="Google Shape;287;p23"/>
          <p:cNvCxnSpPr/>
          <p:nvPr/>
        </p:nvCxnSpPr>
        <p:spPr>
          <a:xfrm>
            <a:off x="5884459" y="1077080"/>
            <a:ext cx="0" cy="20412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88" name="Google Shape;288;p23"/>
          <p:cNvCxnSpPr/>
          <p:nvPr/>
        </p:nvCxnSpPr>
        <p:spPr>
          <a:xfrm>
            <a:off x="5904931" y="2296288"/>
            <a:ext cx="0" cy="243319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89" name="Google Shape;289;p23"/>
          <p:cNvCxnSpPr/>
          <p:nvPr/>
        </p:nvCxnSpPr>
        <p:spPr>
          <a:xfrm>
            <a:off x="5895831" y="3525675"/>
            <a:ext cx="0" cy="20412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90" name="Google Shape;290;p23"/>
          <p:cNvCxnSpPr/>
          <p:nvPr/>
        </p:nvCxnSpPr>
        <p:spPr>
          <a:xfrm>
            <a:off x="5895831" y="4756145"/>
            <a:ext cx="0" cy="20412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91" name="Google Shape;291;p23"/>
          <p:cNvCxnSpPr/>
          <p:nvPr/>
        </p:nvCxnSpPr>
        <p:spPr>
          <a:xfrm>
            <a:off x="5823043" y="5865820"/>
            <a:ext cx="0" cy="204123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92" name="Google Shape;292;p23"/>
          <p:cNvSpPr/>
          <p:nvPr/>
        </p:nvSpPr>
        <p:spPr>
          <a:xfrm>
            <a:off x="-75" y="0"/>
            <a:ext cx="48534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23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Flowchart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94" name="Google Shape;29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4"/>
          <p:cNvSpPr txBox="1"/>
          <p:nvPr>
            <p:ph idx="1" type="body"/>
          </p:nvPr>
        </p:nvSpPr>
        <p:spPr>
          <a:xfrm>
            <a:off x="952500" y="1473200"/>
            <a:ext cx="10185400" cy="48844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Programming is a series of instruction that directs a computer to perform a task.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Programming Algorithm set of instructions/ rules to be followed by a computer.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400"/>
              <a:t> Variables - a letter or word that serve as a temporary storage that represents any value.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Pseudocode </a:t>
            </a:r>
            <a:r>
              <a:rPr i="0" lang="en-US" sz="2400">
                <a:latin typeface="arial"/>
                <a:ea typeface="arial"/>
                <a:cs typeface="arial"/>
                <a:sym typeface="arial"/>
              </a:rPr>
              <a:t>is a step-by-step written outline of your code that you can gradually transcribe into programming language.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Flowchart - A method that allows a programmer to represent algorithm in a Diagram or an illustration.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Programming  is a matter of mindset and willingness </a:t>
            </a:r>
            <a:endParaRPr sz="2400"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/>
              <a:t>Enjoy the learning process.</a:t>
            </a:r>
            <a:endParaRPr/>
          </a:p>
          <a:p>
            <a:pPr indent="-15875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100"/>
          </a:p>
        </p:txBody>
      </p:sp>
      <p:sp>
        <p:nvSpPr>
          <p:cNvPr id="300" name="Google Shape;300;p24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24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Wrap up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302" name="Google Shape;302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g1c0b630a221_0_199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12192005" cy="6858003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1c0b630a221_0_1996"/>
          <p:cNvSpPr txBox="1"/>
          <p:nvPr/>
        </p:nvSpPr>
        <p:spPr>
          <a:xfrm>
            <a:off x="3803803" y="3861967"/>
            <a:ext cx="4584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b="1" lang="en-US" sz="33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Thank you!</a:t>
            </a:r>
            <a:endParaRPr b="0" i="0" sz="20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 </a:t>
            </a:r>
            <a:r>
              <a:rPr b="1"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is the process of giving a set of instructions to a computer to make it able to perform a particular task.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descr="What Is Programming Language? Know Popular Programming Languages // Unstop  (formerly Dare2Compete)" id="111" name="Google Shape;111;p3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3"/>
          <p:cNvSpPr/>
          <p:nvPr/>
        </p:nvSpPr>
        <p:spPr>
          <a:xfrm>
            <a:off x="-75" y="0"/>
            <a:ext cx="12192000" cy="6129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23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</a:t>
            </a:r>
            <a:endParaRPr i="0" sz="23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13" name="Google Shape;11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9728" y="6324470"/>
            <a:ext cx="1437036" cy="48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Examples: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19" name="Google Shape;11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Application software (Mobile and Computer Apps)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Operating System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Games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lang="en-US">
                <a:latin typeface="Barlow Semi Condensed"/>
                <a:ea typeface="Barlow Semi Condensed"/>
                <a:cs typeface="Barlow Semi Condensed"/>
                <a:sym typeface="Barlow Semi Condensed"/>
              </a:rPr>
              <a:t>Automation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20" name="Google Shape;120;p4"/>
          <p:cNvSpPr/>
          <p:nvPr/>
        </p:nvSpPr>
        <p:spPr>
          <a:xfrm>
            <a:off x="-75" y="0"/>
            <a:ext cx="12192000" cy="6129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4"/>
          <p:cNvSpPr txBox="1"/>
          <p:nvPr/>
        </p:nvSpPr>
        <p:spPr>
          <a:xfrm>
            <a:off x="171492" y="0"/>
            <a:ext cx="11634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49728" y="6324470"/>
            <a:ext cx="1437036" cy="4870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ise of Modern Programming Languages | by Chrispine Chiedo | The Andela  Way | Medium" id="127" name="Google Shape;12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16842" y="1234841"/>
            <a:ext cx="7958332" cy="4553586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5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5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LANGUAGES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30" name="Google Shape;130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Semi Condensed"/>
              <a:buChar char="•"/>
            </a:pPr>
            <a:r>
              <a:rPr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It is a computer language programmers use to develop software programs, scripts, or other sets of instructions for computers to execute. Although many languages share similarities, each has its own syntax.</a:t>
            </a:r>
            <a:endParaRPr sz="28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36" name="Google Shape;136;p6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6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LANGUAGE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38" name="Google Shape;138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 txBox="1"/>
          <p:nvPr>
            <p:ph idx="1" type="body"/>
          </p:nvPr>
        </p:nvSpPr>
        <p:spPr>
          <a:xfrm>
            <a:off x="679951" y="1042275"/>
            <a:ext cx="11253600" cy="39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1. Python - </a:t>
            </a:r>
            <a:r>
              <a:rPr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is widely regarded as a programming language that’s easy to learn, due to its </a:t>
            </a:r>
            <a:r>
              <a:rPr i="0" lang="en-US" sz="2800" u="sng" strike="noStrike">
                <a:solidFill>
                  <a:schemeClr val="hlink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  <a:hlinkClick r:id="rId3"/>
              </a:rPr>
              <a:t>simple syntax</a:t>
            </a:r>
            <a:r>
              <a:rPr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, a </a:t>
            </a:r>
            <a:r>
              <a:rPr i="0" lang="en-US" sz="2800" u="sng" strike="noStrike">
                <a:solidFill>
                  <a:schemeClr val="hlink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  <a:hlinkClick r:id="rId4"/>
              </a:rPr>
              <a:t>large library of standards and toolkits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2. Javascript –</a:t>
            </a:r>
            <a:r>
              <a:rPr i="0" lang="en-US" sz="2800"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is the most popular programming language for building interactive websites</a:t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8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44" name="Google Shape;144;p7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7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LANGUAGES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46" name="Google Shape;146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8"/>
          <p:cNvSpPr txBox="1"/>
          <p:nvPr>
            <p:ph idx="1" type="body"/>
          </p:nvPr>
        </p:nvSpPr>
        <p:spPr>
          <a:xfrm>
            <a:off x="331601" y="987402"/>
            <a:ext cx="10238700" cy="5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3. Java - </a:t>
            </a:r>
            <a:r>
              <a:rPr b="1"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 </a:t>
            </a:r>
            <a:r>
              <a:rPr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 is the programming language most commonly associated with the development of client-server applications, which are used by large businesses around the world. </a:t>
            </a:r>
            <a:endParaRPr i="0"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4.  </a:t>
            </a:r>
            <a:r>
              <a:rPr b="1"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C# - </a:t>
            </a:r>
            <a:r>
              <a:rPr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developed by Microsoft that runs on the .NET Framework.</a:t>
            </a:r>
            <a:endParaRPr i="0"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5. </a:t>
            </a:r>
            <a:r>
              <a:rPr b="1"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 C++ -  </a:t>
            </a:r>
            <a:r>
              <a:rPr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is an extension of C.  It can be used </a:t>
            </a:r>
            <a:r>
              <a:rPr b="1"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to create high-performance applications.</a:t>
            </a:r>
            <a:endParaRPr b="1" i="0"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6. – PHP - </a:t>
            </a:r>
            <a:r>
              <a:rPr i="0" lang="en-US" sz="2200">
                <a:latin typeface="Barlow Semi Condensed"/>
                <a:ea typeface="Barlow Semi Condensed"/>
                <a:cs typeface="Barlow Semi Condensed"/>
                <a:sym typeface="Barlow Semi Condensed"/>
              </a:rPr>
              <a:t> widely used for server-side web development, when a website frequently requests information from a server.</a:t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101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 sz="22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descr="What is programming - Javatpoint" id="152" name="Google Shape;152;p8"/>
          <p:cNvSpPr/>
          <p:nvPr/>
        </p:nvSpPr>
        <p:spPr>
          <a:xfrm>
            <a:off x="5943600" y="3276600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8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8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LANGUAGES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55" name="Google Shape;15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/>
          <p:nvPr>
            <p:ph idx="1" type="body"/>
          </p:nvPr>
        </p:nvSpPr>
        <p:spPr>
          <a:xfrm>
            <a:off x="1502229" y="1224643"/>
            <a:ext cx="9067910" cy="48253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Char char="•"/>
            </a:pPr>
            <a:r>
              <a:rPr lang="en-US" sz="3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procedure or formula used for solving a problem</a:t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arlow Semi Condensed"/>
              <a:buChar char="•"/>
            </a:pPr>
            <a:r>
              <a:rPr lang="en-US" sz="3000">
                <a:latin typeface="Barlow Semi Condensed"/>
                <a:ea typeface="Barlow Semi Condensed"/>
                <a:cs typeface="Barlow Semi Condensed"/>
                <a:sym typeface="Barlow Semi Condensed"/>
              </a:rPr>
              <a:t>It should contain an Input, Process and an Output. Depending on the problem to be  solved.</a:t>
            </a:r>
            <a:endParaRPr sz="30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61" name="Google Shape;161;p9"/>
          <p:cNvSpPr/>
          <p:nvPr/>
        </p:nvSpPr>
        <p:spPr>
          <a:xfrm>
            <a:off x="-75" y="0"/>
            <a:ext cx="12240000" cy="6171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9"/>
          <p:cNvSpPr txBox="1"/>
          <p:nvPr/>
        </p:nvSpPr>
        <p:spPr>
          <a:xfrm>
            <a:off x="172165" y="0"/>
            <a:ext cx="11679600" cy="61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PROGRAMMING ALGORITHM</a:t>
            </a:r>
            <a:endParaRPr sz="28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63" name="Google Shape;16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490740" y="6367645"/>
            <a:ext cx="1442673" cy="490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randomBar dir="vert"/>
  </p:transition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2022-05-31T23:41:00Z</dcterms:created>
  <dc:creator>karen soriano</dc:creator>
</cp:coreProperties>
</file>